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111" r:id="rId3"/>
    <p:sldId id="4110" r:id="rId4"/>
    <p:sldId id="4112" r:id="rId5"/>
    <p:sldId id="4117" r:id="rId6"/>
    <p:sldId id="4114" r:id="rId7"/>
    <p:sldId id="4115" r:id="rId8"/>
    <p:sldId id="4116" r:id="rId9"/>
    <p:sldId id="4113" r:id="rId10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3C3C3"/>
    <a:srgbClr val="39A513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4" autoAdjust="0"/>
    <p:restoredTop sz="96210" autoAdjust="0"/>
  </p:normalViewPr>
  <p:slideViewPr>
    <p:cSldViewPr snapToGrid="0" showGuides="1">
      <p:cViewPr varScale="1">
        <p:scale>
          <a:sx n="82" d="100"/>
          <a:sy n="82" d="100"/>
        </p:scale>
        <p:origin x="840" y="58"/>
      </p:cViewPr>
      <p:guideLst>
        <p:guide orient="horz" pos="1344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0ABD-4126-46BE-999A-DFD397E967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6"/>
            <a:ext cx="4002605" cy="348409"/>
          </a:xfrm>
          <a:prstGeom prst="rect">
            <a:avLst/>
          </a:prstGeom>
        </p:spPr>
        <p:txBody>
          <a:bodyPr vert="horz" lIns="86961" tIns="43482" rIns="86961" bIns="4348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A52B2-D9FD-4761-BF13-F87E6C908F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944" y="6"/>
            <a:ext cx="4002605" cy="348409"/>
          </a:xfrm>
          <a:prstGeom prst="rect">
            <a:avLst/>
          </a:prstGeom>
        </p:spPr>
        <p:txBody>
          <a:bodyPr vert="horz" lIns="86961" tIns="43482" rIns="86961" bIns="43482" rtlCol="0"/>
          <a:lstStyle>
            <a:lvl1pPr algn="r">
              <a:defRPr sz="1100"/>
            </a:lvl1pPr>
          </a:lstStyle>
          <a:p>
            <a:fld id="{BB69511E-7018-460D-BA2D-96D3EEBFC439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D8C60-DD94-4F83-B2D2-3A952E4332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601673"/>
            <a:ext cx="4002605" cy="348409"/>
          </a:xfrm>
          <a:prstGeom prst="rect">
            <a:avLst/>
          </a:prstGeom>
        </p:spPr>
        <p:txBody>
          <a:bodyPr vert="horz" lIns="86961" tIns="43482" rIns="86961" bIns="4348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31D36-ACCE-4A3C-879F-E1AE4DBA6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944" y="6601673"/>
            <a:ext cx="4002605" cy="348409"/>
          </a:xfrm>
          <a:prstGeom prst="rect">
            <a:avLst/>
          </a:prstGeom>
        </p:spPr>
        <p:txBody>
          <a:bodyPr vert="horz" lIns="86961" tIns="43482" rIns="86961" bIns="43482" rtlCol="0" anchor="b"/>
          <a:lstStyle>
            <a:lvl1pPr algn="r">
              <a:defRPr sz="1100"/>
            </a:lvl1pPr>
          </a:lstStyle>
          <a:p>
            <a:fld id="{4D0F7F8F-8601-4EDC-A0CC-5E669E1A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8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4002299" cy="348710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2" y="9"/>
            <a:ext cx="4002299" cy="348710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r">
              <a:defRPr sz="1100"/>
            </a:lvl1pPr>
          </a:lstStyle>
          <a:p>
            <a:fld id="{E8E8137D-4A09-4F91-967F-CBC5013DDD17}" type="datetime1">
              <a:rPr lang="en-US" smtClean="0"/>
              <a:t>6/22/2022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5" tIns="45867" rIns="91735" bIns="458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7"/>
            <a:ext cx="7388860" cy="2736593"/>
          </a:xfrm>
          <a:prstGeom prst="rect">
            <a:avLst/>
          </a:prstGeom>
        </p:spPr>
        <p:txBody>
          <a:bodyPr vert="horz" lIns="91735" tIns="45867" rIns="91735" bIns="458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601371"/>
            <a:ext cx="4002299" cy="348709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2" y="6601371"/>
            <a:ext cx="4002299" cy="348709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r">
              <a:defRPr sz="1100"/>
            </a:lvl1pPr>
          </a:lstStyle>
          <a:p>
            <a:fld id="{80C773B6-7C8F-4273-81F3-9910E9C0F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42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B0F6-80D0-43C6-BA86-F4A7C172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6136B-3EB1-4148-8C1E-2DEF6D619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C2855-2361-4E96-BE74-C431934B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AC2F5-4871-4352-A5A1-D75FBE47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AB817-7E96-4089-A05C-B76A7B02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6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9CCE-705E-4423-BBFA-51B19CDC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BACF4-B782-4905-B400-204814D6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E42D7-EB06-4992-AC77-A205DFEC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92C9C-05B5-41D7-A4E1-A01325B1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00A45-D855-4FD4-92B8-8758D8D3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9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3EC85-3261-4FDE-B1BE-1DF20E668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5EDD9-A237-497E-B015-B8709F664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48938-8A3F-4A05-944A-B9B18CD4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4DDFB-EB53-4C08-9590-88E5E159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FACD-5FEA-4267-82A5-303929B7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2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0514-ED4C-45E0-94F2-D27AF7A5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439E-7845-4202-9956-F80755117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D863-363C-4C37-9505-6C8E6E2D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A6838-A52B-457A-9019-D74B7D89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E02D8-7485-420C-B382-A0C8AD49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1087-871A-4100-94E9-F656B857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B4C23-70F0-44C1-A8BC-232FBEBE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1826A-C1A1-4E8E-8D56-54B7D017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59871-8268-45B0-9158-50210906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A572-20AB-4BF9-87EF-71B0972B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7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E0C3-8FE8-44AE-A559-7DFB687B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7130-37A7-4527-91D5-F5AFD3CB6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9E01D-9597-44C3-A8CF-9C358508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AEF29-F242-4A96-AFA8-4C54F874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8673C-8D14-4C82-8A66-68612241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00F10-4784-4E00-BAC2-2A5C9248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6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630B-0E86-473D-A760-E17D9BE5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06E4B-1DCB-4DD7-B88B-2FF6233E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E5919-896E-4E1E-A858-838D0959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35181-0E99-485D-B33D-C4D8963F8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A4A9B-3915-4B2A-8596-FD4443854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79851-9ADB-49B6-B5EE-17DCC698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9F901-8D7C-49EA-95E4-D6FEF410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AFEDC-AC11-4268-A107-4D9941B6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9DB5-1618-4583-91D0-5FE49F4D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D191C-7114-4C3D-BCD6-05BF8233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3DDEB-B20C-4831-A8DA-ACA031E7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FCE41-D6A1-4AF4-8BEB-823EA597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4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90B83-2472-4385-9D3E-986D758F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A64E6-1102-4A96-A895-D2D5AF11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0C30A-D58B-436D-98BD-F04B3E95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0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035B-BD62-4700-A922-86F54DA6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BAA4B-25BE-4308-B31E-7D4D872B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24CAC-EA8B-4A61-87A9-5A547F4B0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81E5E-D58A-4A0E-991F-650D1527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DE023-136D-47F3-87D5-907789CB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B2C02-DF1B-4DCA-9A82-1132F0B5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7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A59F-51A0-435A-8587-B3372624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B428A-D54F-4F16-A5E2-A7B4B4A62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21DC7-963A-4022-8064-19971F328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DD3B6-7FD5-4B3F-9803-88DB4949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6E101-B873-49E0-A75D-88D7D310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7DDC2-A972-491F-B13C-F9F6D22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1116B-6B0A-4643-B841-51DADE2F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B90C-3351-4B1E-A85E-3F7EB790F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BEA5-6375-4135-8441-310982C3F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2443-A236-4562-8B2F-A12FED6931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46EB8-885B-4780-86A0-AA56DE6EF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4F077-734E-4B4B-99BA-20DB1754F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4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DE177-4AE7-4890-BA15-2876286C7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42" y="1149480"/>
            <a:ext cx="11718418" cy="4623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743" y="186305"/>
            <a:ext cx="9888190" cy="758763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CBF87-4361-4E5B-B4DE-5FF28BDC8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3281"/>
            <a:ext cx="9144000" cy="270589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TOWN OF PEMBROKE</a:t>
            </a:r>
          </a:p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NEW COMMUNITY CENTER</a:t>
            </a:r>
          </a:p>
          <a:p>
            <a:pPr algn="l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rgbClr val="002060"/>
                </a:solidFill>
              </a:rPr>
              <a:t>Select Board Update | June 22, 2022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3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Design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7E08D55-6019-494F-BE24-815CF0BD4059}"/>
              </a:ext>
            </a:extLst>
          </p:cNvPr>
          <p:cNvSpPr txBox="1">
            <a:spLocks/>
          </p:cNvSpPr>
          <p:nvPr/>
        </p:nvSpPr>
        <p:spPr>
          <a:xfrm>
            <a:off x="353627" y="1201482"/>
            <a:ext cx="10965402" cy="531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Floor Plans, with “flipped layout”, finalized		April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Audio/Visual scope and layout finalized			April - June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Security Plan, scope and layout finalized			May - June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Tel/Comm Plan, scope and layout finalized		May - June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FF&amp;E scope, layout, and budget finalized			June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Final Design Reviews			                  	June - July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Finalize alternates and incorporate into design		June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100% Construction Documents Complete			July 15th</a:t>
            </a:r>
          </a:p>
        </p:txBody>
      </p:sp>
    </p:spTree>
    <p:extLst>
      <p:ext uri="{BB962C8B-B14F-4D97-AF65-F5344CB8AC3E}">
        <p14:creationId xmlns:p14="http://schemas.microsoft.com/office/powerpoint/2010/main" val="338249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Project Schedule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7E08D55-6019-494F-BE24-815CF0BD4059}"/>
              </a:ext>
            </a:extLst>
          </p:cNvPr>
          <p:cNvSpPr txBox="1">
            <a:spLocks/>
          </p:cNvSpPr>
          <p:nvPr/>
        </p:nvSpPr>
        <p:spPr>
          <a:xfrm>
            <a:off x="353627" y="1201482"/>
            <a:ext cx="11300308" cy="53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General Contractor/sub-contractor Prequalification: 		June 2</a:t>
            </a:r>
            <a:r>
              <a:rPr lang="en-US" baseline="30000" dirty="0">
                <a:solidFill>
                  <a:srgbClr val="002060"/>
                </a:solidFill>
              </a:rPr>
              <a:t>nd</a:t>
            </a:r>
            <a:r>
              <a:rPr lang="en-US" dirty="0">
                <a:solidFill>
                  <a:srgbClr val="002060"/>
                </a:solidFill>
              </a:rPr>
              <a:t> – July 1</a:t>
            </a:r>
            <a:r>
              <a:rPr lang="en-US" baseline="30000" dirty="0">
                <a:solidFill>
                  <a:srgbClr val="002060"/>
                </a:solidFill>
              </a:rPr>
              <a:t>st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Permitting/Planning Board Approval: 				June – July.  </a:t>
            </a:r>
            <a:r>
              <a:rPr lang="en-US" u="sng" dirty="0">
                <a:solidFill>
                  <a:srgbClr val="002060"/>
                </a:solidFill>
              </a:rPr>
              <a:t>First hearing 6/13.  Next 6/27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Finalize FF&amp;E, AV, Security, Technology Design &amp; Budgets		June-July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Bid Documents available:					July 20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*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Bidding:						July – August.  </a:t>
            </a:r>
            <a:r>
              <a:rPr lang="en-US" u="sng" dirty="0">
                <a:solidFill>
                  <a:srgbClr val="002060"/>
                </a:solidFill>
              </a:rPr>
              <a:t>GC bids due 8/24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Public Outreach with Project Update:				August 2   (tentative)</a:t>
            </a:r>
            <a:endParaRPr lang="en-US" baseline="300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Finalize Overall Budget with Low GC Bids:			August 26 (tentative)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Public Outreach with Project Updates:			August 23 (tentative) or early Sept.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Special Town Meeting to Vote on Overall Project Cost:		September 13 **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Award Contract						mid/late September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Start Abatement / Demo: 					October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Start New Construction:					late October (at the earliest)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Construction Complete (14 </a:t>
            </a:r>
            <a:r>
              <a:rPr lang="en-US" dirty="0" err="1">
                <a:solidFill>
                  <a:srgbClr val="002060"/>
                </a:solidFill>
              </a:rPr>
              <a:t>mos</a:t>
            </a:r>
            <a:r>
              <a:rPr lang="en-US" dirty="0">
                <a:solidFill>
                  <a:srgbClr val="002060"/>
                </a:solidFill>
              </a:rPr>
              <a:t> w/ abate &amp; demo)		December 2023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*    Bid docs contingency upon completion of permitting July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** Town Meeting Date TBD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7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Project Budget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EABA7-7705-4FEF-823D-AAB31D018186}"/>
              </a:ext>
            </a:extLst>
          </p:cNvPr>
          <p:cNvSpPr txBox="1"/>
          <p:nvPr/>
        </p:nvSpPr>
        <p:spPr>
          <a:xfrm>
            <a:off x="7879119" y="1229248"/>
            <a:ext cx="391482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Construction Market $/SF:</a:t>
            </a:r>
          </a:p>
          <a:p>
            <a:endParaRPr lang="en-US" sz="1200" dirty="0"/>
          </a:p>
          <a:p>
            <a:r>
              <a:rPr lang="en-US" sz="1200" dirty="0"/>
              <a:t>Senior Centers/Town Halls: 		$575-675/SF</a:t>
            </a:r>
          </a:p>
          <a:p>
            <a:endParaRPr lang="en-US" sz="1200" dirty="0"/>
          </a:p>
          <a:p>
            <a:r>
              <a:rPr lang="en-US" sz="1200" dirty="0"/>
              <a:t>School Construction:		$600-750/SF</a:t>
            </a:r>
          </a:p>
          <a:p>
            <a:endParaRPr lang="en-US" sz="1200" dirty="0"/>
          </a:p>
          <a:p>
            <a:r>
              <a:rPr lang="en-US" sz="1200" dirty="0"/>
              <a:t>Public Safety Buildings:		$650-760/SF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3938F-208F-417A-AD53-F81332E9D4B1}"/>
              </a:ext>
            </a:extLst>
          </p:cNvPr>
          <p:cNvSpPr txBox="1"/>
          <p:nvPr/>
        </p:nvSpPr>
        <p:spPr>
          <a:xfrm>
            <a:off x="6422700" y="2898424"/>
            <a:ext cx="583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Market cost increases due to increase in steel; roofing; and MEP costs. All other costs level.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CA3C8-A60A-45B6-9D6C-36AA203046E4}"/>
              </a:ext>
            </a:extLst>
          </p:cNvPr>
          <p:cNvSpPr txBox="1"/>
          <p:nvPr/>
        </p:nvSpPr>
        <p:spPr>
          <a:xfrm>
            <a:off x="6399026" y="3463850"/>
            <a:ext cx="562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Added Hatch drive to base; and increase to fuel and site electrical costs.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D0D538-FF91-43F3-8C37-138B8F24FD8A}"/>
              </a:ext>
            </a:extLst>
          </p:cNvPr>
          <p:cNvCxnSpPr>
            <a:cxnSpLocks/>
          </p:cNvCxnSpPr>
          <p:nvPr/>
        </p:nvCxnSpPr>
        <p:spPr>
          <a:xfrm flipH="1">
            <a:off x="6041433" y="3655906"/>
            <a:ext cx="321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959D29-5898-43A5-B23A-BF0894F38DE9}"/>
              </a:ext>
            </a:extLst>
          </p:cNvPr>
          <p:cNvCxnSpPr>
            <a:cxnSpLocks/>
          </p:cNvCxnSpPr>
          <p:nvPr/>
        </p:nvCxnSpPr>
        <p:spPr>
          <a:xfrm flipH="1" flipV="1">
            <a:off x="6078583" y="3039291"/>
            <a:ext cx="284085" cy="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C871261A-1BD4-4671-B455-D5C5B46AD9B6}"/>
              </a:ext>
            </a:extLst>
          </p:cNvPr>
          <p:cNvSpPr/>
          <p:nvPr/>
        </p:nvSpPr>
        <p:spPr>
          <a:xfrm>
            <a:off x="5417282" y="4031382"/>
            <a:ext cx="115747" cy="493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BCB935-0CE3-4C02-B4D2-F31FEE6202FD}"/>
              </a:ext>
            </a:extLst>
          </p:cNvPr>
          <p:cNvCxnSpPr>
            <a:cxnSpLocks/>
          </p:cNvCxnSpPr>
          <p:nvPr/>
        </p:nvCxnSpPr>
        <p:spPr>
          <a:xfrm flipH="1">
            <a:off x="6041433" y="4031382"/>
            <a:ext cx="321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5634F3B-A3C6-45FF-91C2-48527C4ABCF7}"/>
              </a:ext>
            </a:extLst>
          </p:cNvPr>
          <p:cNvSpPr txBox="1"/>
          <p:nvPr/>
        </p:nvSpPr>
        <p:spPr>
          <a:xfrm>
            <a:off x="6422700" y="3877493"/>
            <a:ext cx="560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Irrigation cost included in Town Green improvement cost.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A78614-BDD4-40C7-BE88-7019EE2C689B}"/>
              </a:ext>
            </a:extLst>
          </p:cNvPr>
          <p:cNvCxnSpPr>
            <a:cxnSpLocks/>
          </p:cNvCxnSpPr>
          <p:nvPr/>
        </p:nvCxnSpPr>
        <p:spPr>
          <a:xfrm flipH="1">
            <a:off x="6041433" y="5649909"/>
            <a:ext cx="357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B94311B-4B46-4476-A9F0-14B03F3D39F8}"/>
              </a:ext>
            </a:extLst>
          </p:cNvPr>
          <p:cNvSpPr txBox="1"/>
          <p:nvPr/>
        </p:nvSpPr>
        <p:spPr>
          <a:xfrm>
            <a:off x="6422700" y="5444080"/>
            <a:ext cx="560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 variance; proposed plan is to get a hard bid (targeted for 8/24) to finalize the cost, then determine the request for additional funding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2D205-F049-3EEA-1BE6-0A4EF29F5A3E}"/>
              </a:ext>
            </a:extLst>
          </p:cNvPr>
          <p:cNvSpPr txBox="1"/>
          <p:nvPr/>
        </p:nvSpPr>
        <p:spPr>
          <a:xfrm>
            <a:off x="6422700" y="4103982"/>
            <a:ext cx="560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Hatch drive included in site cost above. It is now the only entrance.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0423F6-8C22-50C3-982E-7B702430F498}"/>
              </a:ext>
            </a:extLst>
          </p:cNvPr>
          <p:cNvCxnSpPr>
            <a:cxnSpLocks/>
          </p:cNvCxnSpPr>
          <p:nvPr/>
        </p:nvCxnSpPr>
        <p:spPr>
          <a:xfrm flipH="1">
            <a:off x="6059611" y="4278186"/>
            <a:ext cx="321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435B13-2773-A028-DEC2-92307AEAC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91" y="1058907"/>
            <a:ext cx="57150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0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Design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9410721F-6755-8E0E-EE3F-6FAF934FAC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3754" r="21953" b="5890"/>
          <a:stretch/>
        </p:blipFill>
        <p:spPr>
          <a:xfrm>
            <a:off x="2789410" y="1013317"/>
            <a:ext cx="6579226" cy="57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Design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7E08D55-6019-494F-BE24-815CF0BD4059}"/>
              </a:ext>
            </a:extLst>
          </p:cNvPr>
          <p:cNvSpPr txBox="1">
            <a:spLocks/>
          </p:cNvSpPr>
          <p:nvPr/>
        </p:nvSpPr>
        <p:spPr>
          <a:xfrm>
            <a:off x="353628" y="1201480"/>
            <a:ext cx="6668740" cy="565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Potential Add Alternate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Town Green – approximate value $250k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Base bid includes lawn only and accessible 	walk to bandstand.  The Add Alternate adds: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marL="800100" lvl="1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 asphalt walk and connecting walks to building</a:t>
            </a:r>
          </a:p>
          <a:p>
            <a:pPr marL="800100" lvl="1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oncrete pavement adjacent to existing bandstand</a:t>
            </a:r>
          </a:p>
          <a:p>
            <a:pPr marL="800100" lvl="1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acked benches (4) on concrete pads</a:t>
            </a:r>
          </a:p>
          <a:p>
            <a:pPr marL="800100" lvl="1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site lighting poles (7) and fixtures and power </a:t>
            </a:r>
          </a:p>
          <a:p>
            <a:pPr marL="800100" lvl="1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rrigation </a:t>
            </a:r>
          </a:p>
          <a:p>
            <a:pPr marL="800100" lvl="1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Plantings (trees/shrubs)</a:t>
            </a:r>
            <a:endParaRPr lang="en-US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A3C196C-3924-07DA-480F-39E5D4B4A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t="48452" r="39870" b="7724"/>
          <a:stretch/>
        </p:blipFill>
        <p:spPr>
          <a:xfrm>
            <a:off x="7022368" y="2521528"/>
            <a:ext cx="4972791" cy="42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2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Design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7E08D55-6019-494F-BE24-815CF0BD4059}"/>
              </a:ext>
            </a:extLst>
          </p:cNvPr>
          <p:cNvSpPr txBox="1">
            <a:spLocks/>
          </p:cNvSpPr>
          <p:nvPr/>
        </p:nvSpPr>
        <p:spPr>
          <a:xfrm>
            <a:off x="353627" y="1201482"/>
            <a:ext cx="7247900" cy="501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Potential Add Alternate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Kitchen Equipment – approximate value $175k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Base bid includes kitchen shell and rough-ins for 	kitchen equipment.  Only equipment includes 	exhaust hood and floor mop sink.  The Add 	Alternate adds: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Kitchen Equipment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F759CBE2-D022-0235-7E37-2AC36496DA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4681" r="71572" b="62075"/>
          <a:stretch/>
        </p:blipFill>
        <p:spPr>
          <a:xfrm>
            <a:off x="8094824" y="1899885"/>
            <a:ext cx="3743549" cy="4704116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88C1FCAE-DD93-A132-0A75-894631DE5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54170" r="52160" b="18378"/>
          <a:stretch/>
        </p:blipFill>
        <p:spPr>
          <a:xfrm>
            <a:off x="12262595" y="2173761"/>
            <a:ext cx="1482232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Design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52B1C3B-1CAC-DA8B-18C3-E3CF075DCC4A}"/>
              </a:ext>
            </a:extLst>
          </p:cNvPr>
          <p:cNvSpPr txBox="1">
            <a:spLocks/>
          </p:cNvSpPr>
          <p:nvPr/>
        </p:nvSpPr>
        <p:spPr>
          <a:xfrm>
            <a:off x="353627" y="1201482"/>
            <a:ext cx="6472046" cy="520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Potential Add Alternate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Gym Floor – approximate value $190k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Base bid would include a synthetic sports 	floor.  The Add Alternate replaces a poured 	synthetic with a floating wood sports floor.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Wood Floor in lieu of Synthetic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025189C3-BF39-E0C6-9A1C-949C2058F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3056" r="44075" b="61481"/>
          <a:stretch/>
        </p:blipFill>
        <p:spPr>
          <a:xfrm>
            <a:off x="6825673" y="4099703"/>
            <a:ext cx="3703783" cy="2373633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7FBEAC9-63B5-365C-21BE-BF5DFEBC5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44008" r="13615" b="33097"/>
          <a:stretch/>
        </p:blipFill>
        <p:spPr>
          <a:xfrm>
            <a:off x="6733308" y="1560946"/>
            <a:ext cx="5332857" cy="21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Design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7E08D55-6019-494F-BE24-815CF0BD4059}"/>
              </a:ext>
            </a:extLst>
          </p:cNvPr>
          <p:cNvSpPr txBox="1">
            <a:spLocks/>
          </p:cNvSpPr>
          <p:nvPr/>
        </p:nvSpPr>
        <p:spPr>
          <a:xfrm>
            <a:off x="353627" y="1201482"/>
            <a:ext cx="10965402" cy="531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Potential Add Alternates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Town Green Enhancements – approximate value $250k</a:t>
            </a:r>
          </a:p>
          <a:p>
            <a:pPr marL="800100" lvl="1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 asphalt walk and connecting walks to building</a:t>
            </a:r>
          </a:p>
          <a:p>
            <a:pPr marL="800100" lvl="1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oncrete pavement adjacent to existing bandstand</a:t>
            </a:r>
          </a:p>
          <a:p>
            <a:pPr marL="800100" lvl="1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enches (4) on concrete pads</a:t>
            </a:r>
          </a:p>
          <a:p>
            <a:pPr marL="800100" lvl="1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ite lighting poles (7) and power </a:t>
            </a:r>
          </a:p>
          <a:p>
            <a:pPr marL="800100" lvl="1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rrigation </a:t>
            </a:r>
          </a:p>
          <a:p>
            <a:pPr marL="800100" lvl="1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lantings (trees and shrubs)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Kitchen Equipment – approximate value $175k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Kitchen Equipment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Wood Floor – approximate value $190k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Wood Floor in lieu of Synthetic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3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10917</TotalTime>
  <Words>684</Words>
  <Application>Microsoft Office PowerPoint</Application>
  <PresentationFormat>Widescreen</PresentationFormat>
  <Paragraphs>81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 </vt:lpstr>
      <vt:lpstr>Design Update</vt:lpstr>
      <vt:lpstr>Project Schedule Update</vt:lpstr>
      <vt:lpstr> Project Budget Update</vt:lpstr>
      <vt:lpstr>Design Update</vt:lpstr>
      <vt:lpstr>Design Update</vt:lpstr>
      <vt:lpstr>Design Update</vt:lpstr>
      <vt:lpstr>Design Update</vt:lpstr>
      <vt:lpstr>Design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Bargmann, Joel</dc:creator>
  <cp:lastModifiedBy>Bryan Jarvis</cp:lastModifiedBy>
  <cp:revision>423</cp:revision>
  <cp:lastPrinted>2022-06-22T14:05:12Z</cp:lastPrinted>
  <dcterms:created xsi:type="dcterms:W3CDTF">2021-04-28T17:15:09Z</dcterms:created>
  <dcterms:modified xsi:type="dcterms:W3CDTF">2022-06-22T21:35:57Z</dcterms:modified>
</cp:coreProperties>
</file>