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4110" r:id="rId3"/>
    <p:sldId id="4113" r:id="rId4"/>
    <p:sldId id="4112" r:id="rId5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4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3C3C3"/>
    <a:srgbClr val="39A513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4" autoAdjust="0"/>
    <p:restoredTop sz="96210" autoAdjust="0"/>
  </p:normalViewPr>
  <p:slideViewPr>
    <p:cSldViewPr snapToGrid="0" showGuides="1">
      <p:cViewPr varScale="1">
        <p:scale>
          <a:sx n="82" d="100"/>
          <a:sy n="82" d="100"/>
        </p:scale>
        <p:origin x="840" y="58"/>
      </p:cViewPr>
      <p:guideLst>
        <p:guide orient="horz" pos="1344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590ABD-4126-46BE-999A-DFD397E967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6"/>
            <a:ext cx="4002605" cy="348409"/>
          </a:xfrm>
          <a:prstGeom prst="rect">
            <a:avLst/>
          </a:prstGeom>
        </p:spPr>
        <p:txBody>
          <a:bodyPr vert="horz" lIns="86961" tIns="43482" rIns="86961" bIns="4348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4A52B2-D9FD-4761-BF13-F87E6C908F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31944" y="6"/>
            <a:ext cx="4002605" cy="348409"/>
          </a:xfrm>
          <a:prstGeom prst="rect">
            <a:avLst/>
          </a:prstGeom>
        </p:spPr>
        <p:txBody>
          <a:bodyPr vert="horz" lIns="86961" tIns="43482" rIns="86961" bIns="43482" rtlCol="0"/>
          <a:lstStyle>
            <a:lvl1pPr algn="r">
              <a:defRPr sz="1100"/>
            </a:lvl1pPr>
          </a:lstStyle>
          <a:p>
            <a:fld id="{BB69511E-7018-460D-BA2D-96D3EEBFC439}" type="datetime1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D8C60-DD94-4F83-B2D2-3A952E4332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6601673"/>
            <a:ext cx="4002605" cy="348409"/>
          </a:xfrm>
          <a:prstGeom prst="rect">
            <a:avLst/>
          </a:prstGeom>
        </p:spPr>
        <p:txBody>
          <a:bodyPr vert="horz" lIns="86961" tIns="43482" rIns="86961" bIns="4348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931D36-ACCE-4A3C-879F-E1AE4DBA64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31944" y="6601673"/>
            <a:ext cx="4002605" cy="348409"/>
          </a:xfrm>
          <a:prstGeom prst="rect">
            <a:avLst/>
          </a:prstGeom>
        </p:spPr>
        <p:txBody>
          <a:bodyPr vert="horz" lIns="86961" tIns="43482" rIns="86961" bIns="43482" rtlCol="0" anchor="b"/>
          <a:lstStyle>
            <a:lvl1pPr algn="r">
              <a:defRPr sz="1100"/>
            </a:lvl1pPr>
          </a:lstStyle>
          <a:p>
            <a:fld id="{4D0F7F8F-8601-4EDC-A0CC-5E669E1A0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9884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9"/>
            <a:ext cx="4002299" cy="348710"/>
          </a:xfrm>
          <a:prstGeom prst="rect">
            <a:avLst/>
          </a:prstGeom>
        </p:spPr>
        <p:txBody>
          <a:bodyPr vert="horz" lIns="91735" tIns="45867" rIns="91735" bIns="45867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2" y="9"/>
            <a:ext cx="4002299" cy="348710"/>
          </a:xfrm>
          <a:prstGeom prst="rect">
            <a:avLst/>
          </a:prstGeom>
        </p:spPr>
        <p:txBody>
          <a:bodyPr vert="horz" lIns="91735" tIns="45867" rIns="91735" bIns="45867" rtlCol="0"/>
          <a:lstStyle>
            <a:lvl1pPr algn="r">
              <a:defRPr sz="1100"/>
            </a:lvl1pPr>
          </a:lstStyle>
          <a:p>
            <a:fld id="{E8E8137D-4A09-4F91-967F-CBC5013DDD17}" type="datetime1">
              <a:rPr lang="en-US" smtClean="0"/>
              <a:t>9/8/2022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3650" y="868363"/>
            <a:ext cx="4168775" cy="2344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5" tIns="45867" rIns="91735" bIns="4586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44727"/>
            <a:ext cx="7388860" cy="2736593"/>
          </a:xfrm>
          <a:prstGeom prst="rect">
            <a:avLst/>
          </a:prstGeom>
        </p:spPr>
        <p:txBody>
          <a:bodyPr vert="horz" lIns="91735" tIns="45867" rIns="91735" bIns="4586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601371"/>
            <a:ext cx="4002299" cy="348709"/>
          </a:xfrm>
          <a:prstGeom prst="rect">
            <a:avLst/>
          </a:prstGeom>
        </p:spPr>
        <p:txBody>
          <a:bodyPr vert="horz" lIns="91735" tIns="45867" rIns="91735" bIns="45867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2" y="6601371"/>
            <a:ext cx="4002299" cy="348709"/>
          </a:xfrm>
          <a:prstGeom prst="rect">
            <a:avLst/>
          </a:prstGeom>
        </p:spPr>
        <p:txBody>
          <a:bodyPr vert="horz" lIns="91735" tIns="45867" rIns="91735" bIns="45867" rtlCol="0" anchor="b"/>
          <a:lstStyle>
            <a:lvl1pPr algn="r">
              <a:defRPr sz="1100"/>
            </a:lvl1pPr>
          </a:lstStyle>
          <a:p>
            <a:fld id="{80C773B6-7C8F-4273-81F3-9910E9C0F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44261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3B0F6-80D0-43C6-BA86-F4A7C1725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36136B-3EB1-4148-8C1E-2DEF6D619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C2855-2361-4E96-BE74-C431934B0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443-A236-4562-8B2F-A12FED69315B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AC2F5-4871-4352-A5A1-D75FBE47F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AB817-7E96-4089-A05C-B76A7B028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A5B7-35D4-44EF-9863-3997C76AB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6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A9CCE-705E-4423-BBFA-51B19CDC8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5BACF4-B782-4905-B400-204814D65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E42D7-EB06-4992-AC77-A205DFEC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443-A236-4562-8B2F-A12FED69315B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92C9C-05B5-41D7-A4E1-A01325B1F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00A45-D855-4FD4-92B8-8758D8D30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A5B7-35D4-44EF-9863-3997C76AB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92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23EC85-3261-4FDE-B1BE-1DF20E6687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D5EDD9-A237-497E-B015-B8709F664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48938-8A3F-4A05-944A-B9B18CD49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443-A236-4562-8B2F-A12FED69315B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4DDFB-EB53-4C08-9590-88E5E1592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7FACD-5FEA-4267-82A5-303929B7A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A5B7-35D4-44EF-9863-3997C76AB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2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E0514-ED4C-45E0-94F2-D27AF7A5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1439E-7845-4202-9956-F80755117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FD863-363C-4C37-9505-6C8E6E2D9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443-A236-4562-8B2F-A12FED69315B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A6838-A52B-457A-9019-D74B7D89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E02D8-7485-420C-B382-A0C8AD496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A5B7-35D4-44EF-9863-3997C76AB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56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D1087-871A-4100-94E9-F656B857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B4C23-70F0-44C1-A8BC-232FBEBE1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1826A-C1A1-4E8E-8D56-54B7D017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443-A236-4562-8B2F-A12FED69315B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59871-8268-45B0-9158-50210906D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BA572-20AB-4BF9-87EF-71B0972BF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A5B7-35D4-44EF-9863-3997C76AB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7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7E0C3-8FE8-44AE-A559-7DFB687B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B7130-37A7-4527-91D5-F5AFD3CB6D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9E01D-9597-44C3-A8CF-9C3585089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AEF29-F242-4A96-AFA8-4C54F874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443-A236-4562-8B2F-A12FED69315B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8673C-8D14-4C82-8A66-686122418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00F10-4784-4E00-BAC2-2A5C92481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A5B7-35D4-44EF-9863-3997C76AB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6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6630B-0E86-473D-A760-E17D9BE5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06E4B-1DCB-4DD7-B88B-2FF6233EF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E5919-896E-4E1E-A858-838D09590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35181-0E99-485D-B33D-C4D8963F8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EA4A9B-3915-4B2A-8596-FD4443854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579851-9ADB-49B6-B5EE-17DCC6984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443-A236-4562-8B2F-A12FED69315B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D9F901-8D7C-49EA-95E4-D6FEF4109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1AFEDC-AC11-4268-A107-4D9941B6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A5B7-35D4-44EF-9863-3997C76AB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29DB5-1618-4583-91D0-5FE49F4D1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2D191C-7114-4C3D-BCD6-05BF8233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443-A236-4562-8B2F-A12FED69315B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3DDEB-B20C-4831-A8DA-ACA031E7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FCE41-D6A1-4AF4-8BEB-823EA597C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A5B7-35D4-44EF-9863-3997C76AB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54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890B83-2472-4385-9D3E-986D758F5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443-A236-4562-8B2F-A12FED69315B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A64E6-1102-4A96-A895-D2D5AF117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0C30A-D58B-436D-98BD-F04B3E95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A5B7-35D4-44EF-9863-3997C76AB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10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035B-BD62-4700-A922-86F54DA6B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BAA4B-25BE-4308-B31E-7D4D872BD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24CAC-EA8B-4A61-87A9-5A547F4B0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81E5E-D58A-4A0E-991F-650D1527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443-A236-4562-8B2F-A12FED69315B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DE023-136D-47F3-87D5-907789CB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B2C02-DF1B-4DCA-9A82-1132F0B5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A5B7-35D4-44EF-9863-3997C76AB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7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9A59F-51A0-435A-8587-B33726240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B428A-D54F-4F16-A5E2-A7B4B4A629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21DC7-963A-4022-8064-19971F328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DD3B6-7FD5-4B3F-9803-88DB49497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443-A236-4562-8B2F-A12FED69315B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6E101-B873-49E0-A75D-88D7D310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7DDC2-A972-491F-B13C-F9F6D227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A5B7-35D4-44EF-9863-3997C76AB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4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C1116B-6B0A-4643-B841-51DADE2F2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BB90C-3351-4B1E-A85E-3F7EB790F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9BEA5-6375-4135-8441-310982C3F6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42443-A236-4562-8B2F-A12FED69315B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46EB8-885B-4780-86A0-AA56DE6EF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4F077-734E-4B4B-99BA-20DB1754F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8A5B7-35D4-44EF-9863-3997C76AB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4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2DE177-4AE7-4890-BA15-2876286C7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42" y="1149480"/>
            <a:ext cx="11718418" cy="4623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95AE66-DA99-4769-93F8-5641F7C3A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743" y="186305"/>
            <a:ext cx="9888190" cy="758763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CBF87-4361-4E5B-B4DE-5FF28BDC8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23281"/>
            <a:ext cx="9144000" cy="2705894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600" b="1" dirty="0">
                <a:solidFill>
                  <a:srgbClr val="002060"/>
                </a:solidFill>
                <a:latin typeface="+mn-lt"/>
              </a:rPr>
              <a:t>TOWN OF PEMBROKE</a:t>
            </a:r>
          </a:p>
          <a:p>
            <a:pPr algn="l">
              <a:lnSpc>
                <a:spcPct val="100000"/>
              </a:lnSpc>
            </a:pPr>
            <a:r>
              <a:rPr lang="en-US" sz="3600" b="1" dirty="0">
                <a:solidFill>
                  <a:srgbClr val="002060"/>
                </a:solidFill>
                <a:latin typeface="+mn-lt"/>
              </a:rPr>
              <a:t>NEW COMMUNITY CENTER</a:t>
            </a:r>
          </a:p>
          <a:p>
            <a:pPr algn="l">
              <a:lnSpc>
                <a:spcPct val="100000"/>
              </a:lnSpc>
            </a:pPr>
            <a:endParaRPr lang="en-US" sz="3600" b="1" dirty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sz="3600" dirty="0">
                <a:solidFill>
                  <a:srgbClr val="002060"/>
                </a:solidFill>
              </a:rPr>
              <a:t>Project Update | September 8, 2022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7D3EDDB-72CB-4EDA-8662-06996E8F2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42" y="186306"/>
            <a:ext cx="1716374" cy="758763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83D613-6FE5-4E7B-A166-619D8B65A7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933" y="186305"/>
            <a:ext cx="1830226" cy="75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3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5AE66-DA99-4769-93F8-5641F7C3A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3115" y="186305"/>
            <a:ext cx="8171817" cy="7587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Pre-qualification Process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7D3EDDB-72CB-4EDA-8662-06996E8F2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42" y="186306"/>
            <a:ext cx="1716374" cy="758763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83D613-6FE5-4E7B-A166-619D8B65A71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933" y="186305"/>
            <a:ext cx="1830226" cy="75876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57E08D55-6019-494F-BE24-815CF0BD4059}"/>
              </a:ext>
            </a:extLst>
          </p:cNvPr>
          <p:cNvSpPr txBox="1">
            <a:spLocks/>
          </p:cNvSpPr>
          <p:nvPr/>
        </p:nvSpPr>
        <p:spPr>
          <a:xfrm>
            <a:off x="353627" y="1201482"/>
            <a:ext cx="11300308" cy="5376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Per MA General Law: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Use Filed Subcontractor Bidding process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Acoustical Tile, Electrical, Elevator, Fire Protection, Heating, ventilation, and air conditioning, Masonry, Misc. Metal and Iron, Painting, Plumbing, Resilient Flooring, Roofing, Tile, Waterproofing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Filed subcontractor and General Contractor must be certified with the Division of Capital Asset Management and Maintenance (DCAMM)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Project Cost is over $10M, </a:t>
            </a:r>
            <a:r>
              <a:rPr lang="en-US" u="sng" dirty="0">
                <a:solidFill>
                  <a:srgbClr val="002060"/>
                </a:solidFill>
              </a:rPr>
              <a:t>must</a:t>
            </a:r>
            <a:r>
              <a:rPr lang="en-US" dirty="0">
                <a:solidFill>
                  <a:srgbClr val="002060"/>
                </a:solidFill>
              </a:rPr>
              <a:t> pre-qualify General Contractors and Subcontractors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Pre-qualified over ninety (90) contractors between GCs and Filed Subs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Filed sub bids were received on 8/11/22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Pre-qualified seven (7) GCs. Five (5) pulled the bid docs. Two (2) bids were received.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Within $100K of each other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G&amp;R Construction: low bid at $18.36M	M. O’Connor Construction: $18.42M</a:t>
            </a:r>
          </a:p>
        </p:txBody>
      </p:sp>
    </p:spTree>
    <p:extLst>
      <p:ext uri="{BB962C8B-B14F-4D97-AF65-F5344CB8AC3E}">
        <p14:creationId xmlns:p14="http://schemas.microsoft.com/office/powerpoint/2010/main" val="2169570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5AE66-DA99-4769-93F8-5641F7C3A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3115" y="186305"/>
            <a:ext cx="8171817" cy="7587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Project Schedule Update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7D3EDDB-72CB-4EDA-8662-06996E8F2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42" y="186306"/>
            <a:ext cx="1716374" cy="758763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83D613-6FE5-4E7B-A166-619D8B65A71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933" y="186305"/>
            <a:ext cx="1830226" cy="75876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57E08D55-6019-494F-BE24-815CF0BD4059}"/>
              </a:ext>
            </a:extLst>
          </p:cNvPr>
          <p:cNvSpPr txBox="1">
            <a:spLocks/>
          </p:cNvSpPr>
          <p:nvPr/>
        </p:nvSpPr>
        <p:spPr>
          <a:xfrm>
            <a:off x="353627" y="1201482"/>
            <a:ext cx="11300308" cy="53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General Bids Received					August 31		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Finalize Overall Budget with Low GC Bid:			September 7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Public Outreach with Project Updates:			September 8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Town Meeting to Vote on Overall Project Cost:		October 18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Award Contract						mid/late October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Start Abatement / Demo: 					November 2022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Start New Construction:					February 2023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Construction Complete (16 mos. w/ abate &amp; demo)	March 2024</a:t>
            </a:r>
          </a:p>
          <a:p>
            <a:pPr algn="l">
              <a:lnSpc>
                <a:spcPct val="100000"/>
              </a:lnSpc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52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5AE66-DA99-4769-93F8-5641F7C3A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3115" y="186305"/>
            <a:ext cx="8171817" cy="7587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Project Budget Update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7D3EDDB-72CB-4EDA-8662-06996E8F2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42" y="186306"/>
            <a:ext cx="1716374" cy="758763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83D613-6FE5-4E7B-A166-619D8B65A71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933" y="186305"/>
            <a:ext cx="1830226" cy="7587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AEABA7-7705-4FEF-823D-AAB31D018186}"/>
              </a:ext>
            </a:extLst>
          </p:cNvPr>
          <p:cNvSpPr txBox="1"/>
          <p:nvPr/>
        </p:nvSpPr>
        <p:spPr>
          <a:xfrm>
            <a:off x="7879119" y="1229248"/>
            <a:ext cx="391482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Construction Market $/SF:</a:t>
            </a:r>
          </a:p>
          <a:p>
            <a:endParaRPr lang="en-US" sz="1200" dirty="0"/>
          </a:p>
          <a:p>
            <a:r>
              <a:rPr lang="en-US" sz="1200" dirty="0"/>
              <a:t>Senior Centers/Town Halls: 		$575-675/SF</a:t>
            </a:r>
          </a:p>
          <a:p>
            <a:endParaRPr lang="en-US" sz="1200" dirty="0"/>
          </a:p>
          <a:p>
            <a:r>
              <a:rPr lang="en-US" sz="1200" dirty="0"/>
              <a:t>School Construction:		$600-750/SF</a:t>
            </a:r>
          </a:p>
          <a:p>
            <a:endParaRPr lang="en-US" sz="1200" dirty="0"/>
          </a:p>
          <a:p>
            <a:r>
              <a:rPr lang="en-US" sz="1200" dirty="0"/>
              <a:t>Public Safety Buildings:		$650-760/SF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3938F-208F-417A-AD53-F81332E9D4B1}"/>
              </a:ext>
            </a:extLst>
          </p:cNvPr>
          <p:cNvSpPr txBox="1"/>
          <p:nvPr/>
        </p:nvSpPr>
        <p:spPr>
          <a:xfrm>
            <a:off x="6271576" y="2898424"/>
            <a:ext cx="5522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Market cost increases due to increase in steel; roofing; and MEP costs. All other costs level.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E959D29-5898-43A5-B23A-BF0894F38DE9}"/>
              </a:ext>
            </a:extLst>
          </p:cNvPr>
          <p:cNvCxnSpPr>
            <a:cxnSpLocks/>
          </p:cNvCxnSpPr>
          <p:nvPr/>
        </p:nvCxnSpPr>
        <p:spPr>
          <a:xfrm flipH="1" flipV="1">
            <a:off x="5987491" y="3042868"/>
            <a:ext cx="284085" cy="4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8A78614-BDD4-40C7-BE88-7019EE2C689B}"/>
              </a:ext>
            </a:extLst>
          </p:cNvPr>
          <p:cNvCxnSpPr>
            <a:cxnSpLocks/>
          </p:cNvCxnSpPr>
          <p:nvPr/>
        </p:nvCxnSpPr>
        <p:spPr>
          <a:xfrm flipH="1">
            <a:off x="5987491" y="5742250"/>
            <a:ext cx="3575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B94311B-4B46-4476-A9F0-14B03F3D39F8}"/>
              </a:ext>
            </a:extLst>
          </p:cNvPr>
          <p:cNvSpPr txBox="1"/>
          <p:nvPr/>
        </p:nvSpPr>
        <p:spPr>
          <a:xfrm>
            <a:off x="6345084" y="5589039"/>
            <a:ext cx="4913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Total cost variance based on $19M Appropriation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E03520-A284-A1C3-1C24-3713254951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23" r="1540"/>
          <a:stretch/>
        </p:blipFill>
        <p:spPr>
          <a:xfrm>
            <a:off x="135642" y="1046668"/>
            <a:ext cx="5851849" cy="57266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1DF327-9AEC-D633-AE11-1C249B2D74A1}"/>
              </a:ext>
            </a:extLst>
          </p:cNvPr>
          <p:cNvSpPr txBox="1"/>
          <p:nvPr/>
        </p:nvSpPr>
        <p:spPr>
          <a:xfrm>
            <a:off x="6345084" y="5850636"/>
            <a:ext cx="49137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Request for Additional Funding; Total cost variance based on $19M Appropriation + Additional $310K ARPA Funding + Additional $200K Mass 2021 Earmark 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2F603C-2F56-1B74-3DA3-4A65B6E697D8}"/>
              </a:ext>
            </a:extLst>
          </p:cNvPr>
          <p:cNvCxnSpPr>
            <a:cxnSpLocks/>
          </p:cNvCxnSpPr>
          <p:nvPr/>
        </p:nvCxnSpPr>
        <p:spPr>
          <a:xfrm flipH="1">
            <a:off x="5982879" y="5968538"/>
            <a:ext cx="3575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103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12086</TotalTime>
  <Words>360</Words>
  <Application>Microsoft Office PowerPoint</Application>
  <PresentationFormat>Widescreen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 </vt:lpstr>
      <vt:lpstr>Pre-qualification Process</vt:lpstr>
      <vt:lpstr>Project Schedule Update</vt:lpstr>
      <vt:lpstr> Project Budget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Bargmann, Joel</dc:creator>
  <cp:lastModifiedBy>Bryan Jarvis</cp:lastModifiedBy>
  <cp:revision>435</cp:revision>
  <cp:lastPrinted>2022-06-22T14:05:12Z</cp:lastPrinted>
  <dcterms:created xsi:type="dcterms:W3CDTF">2021-04-28T17:15:09Z</dcterms:created>
  <dcterms:modified xsi:type="dcterms:W3CDTF">2022-09-08T21:15:16Z</dcterms:modified>
</cp:coreProperties>
</file>